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DC6E5-506A-84FB-C46A-B48C4963EA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9F0E766-CB2D-AA1E-333B-280D92DEB7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D8BD971-05BA-D114-3F57-6C4309C3DDAD}"/>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C4241E93-3D79-38BF-8F97-9C27741A06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CE4F0D-6BAA-A118-C198-21203D091E67}"/>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4040888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779EC-1AE0-7036-D5CD-2542EFCC01F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E8B06B-A637-91FF-E11A-75F35E6C96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D8213A-A292-1043-AA11-6F5A201D9688}"/>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57EC17BD-98C8-9B04-493F-931CACBA46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B14B4B-E63B-2627-990B-A319CA201682}"/>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1133625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AD2997-BC9F-937B-CC0A-41006C412D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E8A391-C659-687B-CCE9-56942470D9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3F519C-107F-BAC7-1CF3-7F38FC4443ED}"/>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D7334339-7C5A-DA44-8AE6-6E9D06BDBC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0ECE7B-3266-CE03-B5FF-1124AA8ACF38}"/>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3698319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EC0B2-B1CB-B56F-43DB-570752EE4E4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847AD7-44AE-4698-1976-571CCB876B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CF7B9C4-D734-E653-0A7B-995894309473}"/>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14E96D7B-86AF-BADE-D009-6BA820BA51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B4052E-2C4A-8C4B-A0F8-F30CA608CEB0}"/>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2971207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3929F-1C50-B346-4A61-86E15B69AD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F764382-EA66-91D7-F9E1-AF7BAA9772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5AA59C-25EC-FF0E-1776-D5EE3E0218F9}"/>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B65DDEFF-AC56-593E-5628-F03E11691F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17FFB1-919D-397A-3CCD-5B4578A704D3}"/>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3467250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C8F86-34EA-4587-812B-BCF80ADF48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E068CF-E02E-A505-5FAE-C1D8231DF6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DBBE9D1-EE42-FE97-000F-B3C6B0A600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88BF1FB-CF14-EF59-A436-6BF0E2BBC4A5}"/>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6" name="Footer Placeholder 5">
            <a:extLst>
              <a:ext uri="{FF2B5EF4-FFF2-40B4-BE49-F238E27FC236}">
                <a16:creationId xmlns:a16="http://schemas.microsoft.com/office/drawing/2014/main" id="{B6B61B77-29FC-9669-37F1-82C18ED9A4E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90B084-8E7B-3730-9113-1B564C732EC4}"/>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3825871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8E4C0-6E70-5BD3-36F2-3396C5FB42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6C1852B-5D2F-4B1E-F6D4-21E0150116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788C3E-38A4-F5FA-407A-32C9333F01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0FB5CCD-0B7A-AB16-058E-412479C2AF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D125FC-9888-4906-8100-075B0DD88E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4B300A1-7966-7B56-2FEC-4A69B818CFC9}"/>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8" name="Footer Placeholder 7">
            <a:extLst>
              <a:ext uri="{FF2B5EF4-FFF2-40B4-BE49-F238E27FC236}">
                <a16:creationId xmlns:a16="http://schemas.microsoft.com/office/drawing/2014/main" id="{CE6B7E27-F7C4-76BA-5AA6-ACFD9EF6C59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535B1F1-21CF-291B-3C6A-27C9D6011438}"/>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66918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DF880-8E11-E471-0D9E-F19B724F79C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6782881-409A-7636-D1F1-23A4B25B39B6}"/>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4" name="Footer Placeholder 3">
            <a:extLst>
              <a:ext uri="{FF2B5EF4-FFF2-40B4-BE49-F238E27FC236}">
                <a16:creationId xmlns:a16="http://schemas.microsoft.com/office/drawing/2014/main" id="{E89B2563-30C1-D701-B985-8EF177C337B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1EF6409-F449-D5C9-BA0E-E43293A20A7D}"/>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4239758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071DE1-1DDF-9E8C-4F13-5147A94142FC}"/>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3" name="Footer Placeholder 2">
            <a:extLst>
              <a:ext uri="{FF2B5EF4-FFF2-40B4-BE49-F238E27FC236}">
                <a16:creationId xmlns:a16="http://schemas.microsoft.com/office/drawing/2014/main" id="{1F62D3ED-0C7B-C031-438A-3F46F3B5215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FF64D55-9CB8-9D88-EE8B-9225A259ADA1}"/>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3775597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1DA65-DD9D-F045-F634-0C0A9A1E7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C47B850-4E04-5377-5CC8-4AFAB4E4F6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55C993A-9CA3-B4B6-F7D1-1A7AF2125D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CBCF22-B801-4862-09B9-E90C1F1BE525}"/>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6" name="Footer Placeholder 5">
            <a:extLst>
              <a:ext uri="{FF2B5EF4-FFF2-40B4-BE49-F238E27FC236}">
                <a16:creationId xmlns:a16="http://schemas.microsoft.com/office/drawing/2014/main" id="{8B5F7597-79EB-72B3-AB61-1A96ED18F3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9198FB2-B0EC-8324-44C7-DBDA28B4E340}"/>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172916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B1145-3B9E-0005-2283-6777AC5D2E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45C9380-066A-BEAB-4B27-7894170D40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FB8A238-09E0-1011-ABCE-E0FA2D4426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AACC0B-F296-4C2A-E845-F243EDBDFE66}"/>
              </a:ext>
            </a:extLst>
          </p:cNvPr>
          <p:cNvSpPr>
            <a:spLocks noGrp="1"/>
          </p:cNvSpPr>
          <p:nvPr>
            <p:ph type="dt" sz="half" idx="10"/>
          </p:nvPr>
        </p:nvSpPr>
        <p:spPr/>
        <p:txBody>
          <a:bodyPr/>
          <a:lstStyle/>
          <a:p>
            <a:fld id="{9A971F27-EA1A-4F75-93D3-D4061B8B141A}" type="datetimeFigureOut">
              <a:rPr lang="en-IN" smtClean="0"/>
              <a:t>08-10-2025</a:t>
            </a:fld>
            <a:endParaRPr lang="en-IN"/>
          </a:p>
        </p:txBody>
      </p:sp>
      <p:sp>
        <p:nvSpPr>
          <p:cNvPr id="6" name="Footer Placeholder 5">
            <a:extLst>
              <a:ext uri="{FF2B5EF4-FFF2-40B4-BE49-F238E27FC236}">
                <a16:creationId xmlns:a16="http://schemas.microsoft.com/office/drawing/2014/main" id="{487B5B43-9307-5BA1-804B-9C734597698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F75D88-3FE8-EF16-FCAF-B81A5A015827}"/>
              </a:ext>
            </a:extLst>
          </p:cNvPr>
          <p:cNvSpPr>
            <a:spLocks noGrp="1"/>
          </p:cNvSpPr>
          <p:nvPr>
            <p:ph type="sldNum" sz="quarter" idx="12"/>
          </p:nvPr>
        </p:nvSpPr>
        <p:spPr/>
        <p:txBody>
          <a:bodyPr/>
          <a:lstStyle/>
          <a:p>
            <a:fld id="{0DC4730B-92A5-4BA9-8CB8-FC52896A8913}" type="slidenum">
              <a:rPr lang="en-IN" smtClean="0"/>
              <a:t>‹#›</a:t>
            </a:fld>
            <a:endParaRPr lang="en-IN"/>
          </a:p>
        </p:txBody>
      </p:sp>
    </p:spTree>
    <p:extLst>
      <p:ext uri="{BB962C8B-B14F-4D97-AF65-F5344CB8AC3E}">
        <p14:creationId xmlns:p14="http://schemas.microsoft.com/office/powerpoint/2010/main" val="1342480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6FEE1C-D9D3-78DA-10FF-70D37060F7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71C91E5-6E8A-978A-D3E9-43C7BA8FA8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900266-1607-2487-76D1-8C55B98FCA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971F27-EA1A-4F75-93D3-D4061B8B141A}" type="datetimeFigureOut">
              <a:rPr lang="en-IN" smtClean="0"/>
              <a:t>08-10-2025</a:t>
            </a:fld>
            <a:endParaRPr lang="en-IN"/>
          </a:p>
        </p:txBody>
      </p:sp>
      <p:sp>
        <p:nvSpPr>
          <p:cNvPr id="5" name="Footer Placeholder 4">
            <a:extLst>
              <a:ext uri="{FF2B5EF4-FFF2-40B4-BE49-F238E27FC236}">
                <a16:creationId xmlns:a16="http://schemas.microsoft.com/office/drawing/2014/main" id="{869A0B12-BC70-B950-FE3F-9BB5D1FBDC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90CB2DF-4CFD-AEC5-8C66-E78882D37F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C4730B-92A5-4BA9-8CB8-FC52896A8913}" type="slidenum">
              <a:rPr lang="en-IN" smtClean="0"/>
              <a:t>‹#›</a:t>
            </a:fld>
            <a:endParaRPr lang="en-IN"/>
          </a:p>
        </p:txBody>
      </p:sp>
    </p:spTree>
    <p:extLst>
      <p:ext uri="{BB962C8B-B14F-4D97-AF65-F5344CB8AC3E}">
        <p14:creationId xmlns:p14="http://schemas.microsoft.com/office/powerpoint/2010/main" val="2820428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1A9E-83D1-5292-39E7-2060662BD277}"/>
              </a:ext>
            </a:extLst>
          </p:cNvPr>
          <p:cNvSpPr>
            <a:spLocks noGrp="1"/>
          </p:cNvSpPr>
          <p:nvPr>
            <p:ph type="ctrTitle"/>
          </p:nvPr>
        </p:nvSpPr>
        <p:spPr/>
        <p:txBody>
          <a:bodyPr>
            <a:normAutofit fontScale="90000"/>
          </a:bodyPr>
          <a:lstStyle/>
          <a:p>
            <a:r>
              <a:rPr lang="en-IN"/>
              <a:t>InsurAI – Corporate Policy Automation and Intelligence System</a:t>
            </a:r>
          </a:p>
        </p:txBody>
      </p:sp>
      <p:sp>
        <p:nvSpPr>
          <p:cNvPr id="3" name="Subtitle 2">
            <a:extLst>
              <a:ext uri="{FF2B5EF4-FFF2-40B4-BE49-F238E27FC236}">
                <a16:creationId xmlns:a16="http://schemas.microsoft.com/office/drawing/2014/main" id="{0A94928C-D1EC-3FC3-E02C-E4F6C360AFAD}"/>
              </a:ext>
            </a:extLst>
          </p:cNvPr>
          <p:cNvSpPr>
            <a:spLocks noGrp="1"/>
          </p:cNvSpPr>
          <p:nvPr>
            <p:ph type="subTitle" idx="1"/>
          </p:nvPr>
        </p:nvSpPr>
        <p:spPr>
          <a:xfrm>
            <a:off x="10444899" y="5015060"/>
            <a:ext cx="223100" cy="179109"/>
          </a:xfrm>
        </p:spPr>
        <p:txBody>
          <a:bodyPr>
            <a:normAutofit fontScale="25000" lnSpcReduction="20000"/>
          </a:bodyPr>
          <a:lstStyle/>
          <a:p>
            <a:endParaRPr lang="en-IN" dirty="0"/>
          </a:p>
        </p:txBody>
      </p:sp>
    </p:spTree>
    <p:extLst>
      <p:ext uri="{BB962C8B-B14F-4D97-AF65-F5344CB8AC3E}">
        <p14:creationId xmlns:p14="http://schemas.microsoft.com/office/powerpoint/2010/main" val="2244083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67CD6-1BCA-0F0C-A132-338D099E3C55}"/>
              </a:ext>
            </a:extLst>
          </p:cNvPr>
          <p:cNvSpPr>
            <a:spLocks noGrp="1"/>
          </p:cNvSpPr>
          <p:nvPr>
            <p:ph type="title"/>
          </p:nvPr>
        </p:nvSpPr>
        <p:spPr/>
        <p:txBody>
          <a:bodyPr/>
          <a:lstStyle/>
          <a:p>
            <a:r>
              <a:rPr lang="en-IN" b="1" dirty="0"/>
              <a:t>Employee Loan Form</a:t>
            </a:r>
          </a:p>
        </p:txBody>
      </p:sp>
      <p:pic>
        <p:nvPicPr>
          <p:cNvPr id="5" name="Content Placeholder 4">
            <a:extLst>
              <a:ext uri="{FF2B5EF4-FFF2-40B4-BE49-F238E27FC236}">
                <a16:creationId xmlns:a16="http://schemas.microsoft.com/office/drawing/2014/main" id="{0750B0CF-B639-4977-87AE-E41A84A7C31B}"/>
              </a:ext>
            </a:extLst>
          </p:cNvPr>
          <p:cNvPicPr>
            <a:picLocks noGrp="1" noChangeAspect="1"/>
          </p:cNvPicPr>
          <p:nvPr>
            <p:ph idx="1"/>
          </p:nvPr>
        </p:nvPicPr>
        <p:blipFill>
          <a:blip r:embed="rId2"/>
          <a:stretch>
            <a:fillRect/>
          </a:stretch>
        </p:blipFill>
        <p:spPr>
          <a:xfrm>
            <a:off x="79428" y="1615273"/>
            <a:ext cx="3615879" cy="4351338"/>
          </a:xfrm>
          <a:prstGeom prst="rect">
            <a:avLst/>
          </a:prstGeom>
        </p:spPr>
      </p:pic>
      <p:pic>
        <p:nvPicPr>
          <p:cNvPr id="7" name="Picture 6">
            <a:extLst>
              <a:ext uri="{FF2B5EF4-FFF2-40B4-BE49-F238E27FC236}">
                <a16:creationId xmlns:a16="http://schemas.microsoft.com/office/drawing/2014/main" id="{10855E0B-4C12-004C-2D0D-F159687E5245}"/>
              </a:ext>
            </a:extLst>
          </p:cNvPr>
          <p:cNvPicPr>
            <a:picLocks noChangeAspect="1"/>
          </p:cNvPicPr>
          <p:nvPr/>
        </p:nvPicPr>
        <p:blipFill>
          <a:blip r:embed="rId3"/>
          <a:stretch>
            <a:fillRect/>
          </a:stretch>
        </p:blipFill>
        <p:spPr>
          <a:xfrm>
            <a:off x="3846136" y="1615273"/>
            <a:ext cx="3864990" cy="4351338"/>
          </a:xfrm>
          <a:prstGeom prst="rect">
            <a:avLst/>
          </a:prstGeom>
        </p:spPr>
      </p:pic>
      <p:pic>
        <p:nvPicPr>
          <p:cNvPr id="9" name="Picture 8">
            <a:extLst>
              <a:ext uri="{FF2B5EF4-FFF2-40B4-BE49-F238E27FC236}">
                <a16:creationId xmlns:a16="http://schemas.microsoft.com/office/drawing/2014/main" id="{34307EF5-032D-1F15-9F27-504E263FA81B}"/>
              </a:ext>
            </a:extLst>
          </p:cNvPr>
          <p:cNvPicPr>
            <a:picLocks noChangeAspect="1"/>
          </p:cNvPicPr>
          <p:nvPr/>
        </p:nvPicPr>
        <p:blipFill>
          <a:blip r:embed="rId4"/>
          <a:stretch>
            <a:fillRect/>
          </a:stretch>
        </p:blipFill>
        <p:spPr>
          <a:xfrm>
            <a:off x="7795967" y="1615274"/>
            <a:ext cx="4316606" cy="4351338"/>
          </a:xfrm>
          <a:prstGeom prst="rect">
            <a:avLst/>
          </a:prstGeom>
        </p:spPr>
      </p:pic>
    </p:spTree>
    <p:extLst>
      <p:ext uri="{BB962C8B-B14F-4D97-AF65-F5344CB8AC3E}">
        <p14:creationId xmlns:p14="http://schemas.microsoft.com/office/powerpoint/2010/main" val="529309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C7932-E26E-0BC8-F207-8D736956CF42}"/>
              </a:ext>
            </a:extLst>
          </p:cNvPr>
          <p:cNvSpPr>
            <a:spLocks noGrp="1"/>
          </p:cNvSpPr>
          <p:nvPr>
            <p:ph type="title"/>
          </p:nvPr>
        </p:nvSpPr>
        <p:spPr/>
        <p:txBody>
          <a:bodyPr/>
          <a:lstStyle/>
          <a:p>
            <a:r>
              <a:rPr lang="en-IN" b="1" dirty="0"/>
              <a:t>Admin Login Page</a:t>
            </a:r>
          </a:p>
        </p:txBody>
      </p:sp>
      <p:pic>
        <p:nvPicPr>
          <p:cNvPr id="5" name="Content Placeholder 4">
            <a:extLst>
              <a:ext uri="{FF2B5EF4-FFF2-40B4-BE49-F238E27FC236}">
                <a16:creationId xmlns:a16="http://schemas.microsoft.com/office/drawing/2014/main" id="{43D0F5CE-B75E-47FF-F6CF-454C99BFEE2E}"/>
              </a:ext>
            </a:extLst>
          </p:cNvPr>
          <p:cNvPicPr>
            <a:picLocks noGrp="1" noChangeAspect="1"/>
          </p:cNvPicPr>
          <p:nvPr>
            <p:ph idx="1"/>
          </p:nvPr>
        </p:nvPicPr>
        <p:blipFill>
          <a:blip r:embed="rId2"/>
          <a:stretch>
            <a:fillRect/>
          </a:stretch>
        </p:blipFill>
        <p:spPr>
          <a:xfrm>
            <a:off x="838200" y="1690688"/>
            <a:ext cx="4771431" cy="4351338"/>
          </a:xfrm>
          <a:prstGeom prst="rect">
            <a:avLst/>
          </a:prstGeom>
        </p:spPr>
      </p:pic>
      <p:pic>
        <p:nvPicPr>
          <p:cNvPr id="7" name="Picture 6">
            <a:extLst>
              <a:ext uri="{FF2B5EF4-FFF2-40B4-BE49-F238E27FC236}">
                <a16:creationId xmlns:a16="http://schemas.microsoft.com/office/drawing/2014/main" id="{7E734F7C-A2E3-9697-6E34-7FE0861DF43D}"/>
              </a:ext>
            </a:extLst>
          </p:cNvPr>
          <p:cNvPicPr>
            <a:picLocks noChangeAspect="1"/>
          </p:cNvPicPr>
          <p:nvPr/>
        </p:nvPicPr>
        <p:blipFill>
          <a:blip r:embed="rId3"/>
          <a:stretch>
            <a:fillRect/>
          </a:stretch>
        </p:blipFill>
        <p:spPr>
          <a:xfrm>
            <a:off x="6193409" y="1690688"/>
            <a:ext cx="4958499" cy="4351338"/>
          </a:xfrm>
          <a:prstGeom prst="rect">
            <a:avLst/>
          </a:prstGeom>
        </p:spPr>
      </p:pic>
    </p:spTree>
    <p:extLst>
      <p:ext uri="{BB962C8B-B14F-4D97-AF65-F5344CB8AC3E}">
        <p14:creationId xmlns:p14="http://schemas.microsoft.com/office/powerpoint/2010/main" val="3635729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FDA9B-90BD-BB07-7E94-0B35AF37FF9F}"/>
              </a:ext>
            </a:extLst>
          </p:cNvPr>
          <p:cNvSpPr>
            <a:spLocks noGrp="1"/>
          </p:cNvSpPr>
          <p:nvPr>
            <p:ph type="title"/>
          </p:nvPr>
        </p:nvSpPr>
        <p:spPr/>
        <p:txBody>
          <a:bodyPr/>
          <a:lstStyle/>
          <a:p>
            <a:r>
              <a:rPr lang="en-IN" b="1" dirty="0"/>
              <a:t>Admin Dashboard</a:t>
            </a:r>
          </a:p>
        </p:txBody>
      </p:sp>
      <p:pic>
        <p:nvPicPr>
          <p:cNvPr id="5" name="Content Placeholder 4">
            <a:extLst>
              <a:ext uri="{FF2B5EF4-FFF2-40B4-BE49-F238E27FC236}">
                <a16:creationId xmlns:a16="http://schemas.microsoft.com/office/drawing/2014/main" id="{C2C16773-03A1-8FD5-5969-C9A299BC26ED}"/>
              </a:ext>
            </a:extLst>
          </p:cNvPr>
          <p:cNvPicPr>
            <a:picLocks noGrp="1" noChangeAspect="1"/>
          </p:cNvPicPr>
          <p:nvPr>
            <p:ph idx="1"/>
          </p:nvPr>
        </p:nvPicPr>
        <p:blipFill>
          <a:blip r:embed="rId2"/>
          <a:stretch>
            <a:fillRect/>
          </a:stretch>
        </p:blipFill>
        <p:spPr>
          <a:xfrm>
            <a:off x="838200" y="1690688"/>
            <a:ext cx="3409242" cy="4351338"/>
          </a:xfrm>
          <a:prstGeom prst="rect">
            <a:avLst/>
          </a:prstGeom>
        </p:spPr>
      </p:pic>
      <p:pic>
        <p:nvPicPr>
          <p:cNvPr id="7" name="Picture 6">
            <a:extLst>
              <a:ext uri="{FF2B5EF4-FFF2-40B4-BE49-F238E27FC236}">
                <a16:creationId xmlns:a16="http://schemas.microsoft.com/office/drawing/2014/main" id="{8593DCB8-2D67-D535-85A4-EB2C56067896}"/>
              </a:ext>
            </a:extLst>
          </p:cNvPr>
          <p:cNvPicPr>
            <a:picLocks noChangeAspect="1"/>
          </p:cNvPicPr>
          <p:nvPr/>
        </p:nvPicPr>
        <p:blipFill>
          <a:blip r:embed="rId3"/>
          <a:stretch>
            <a:fillRect/>
          </a:stretch>
        </p:blipFill>
        <p:spPr>
          <a:xfrm>
            <a:off x="5043341" y="1593131"/>
            <a:ext cx="5260157" cy="4572000"/>
          </a:xfrm>
          <a:prstGeom prst="rect">
            <a:avLst/>
          </a:prstGeom>
        </p:spPr>
      </p:pic>
    </p:spTree>
    <p:extLst>
      <p:ext uri="{BB962C8B-B14F-4D97-AF65-F5344CB8AC3E}">
        <p14:creationId xmlns:p14="http://schemas.microsoft.com/office/powerpoint/2010/main" val="2842424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C16D-D6C0-2C1D-DECE-44C2D4D84834}"/>
              </a:ext>
            </a:extLst>
          </p:cNvPr>
          <p:cNvSpPr>
            <a:spLocks noGrp="1"/>
          </p:cNvSpPr>
          <p:nvPr>
            <p:ph type="title"/>
          </p:nvPr>
        </p:nvSpPr>
        <p:spPr/>
        <p:txBody>
          <a:bodyPr/>
          <a:lstStyle/>
          <a:p>
            <a:r>
              <a:rPr lang="en-IN" b="1" dirty="0" err="1"/>
              <a:t>ChatBot</a:t>
            </a:r>
            <a:endParaRPr lang="en-IN" b="1" dirty="0"/>
          </a:p>
        </p:txBody>
      </p:sp>
      <p:pic>
        <p:nvPicPr>
          <p:cNvPr id="9" name="Content Placeholder 8">
            <a:extLst>
              <a:ext uri="{FF2B5EF4-FFF2-40B4-BE49-F238E27FC236}">
                <a16:creationId xmlns:a16="http://schemas.microsoft.com/office/drawing/2014/main" id="{A2D09FB1-B2BC-7293-62BB-B3FC81119EAD}"/>
              </a:ext>
            </a:extLst>
          </p:cNvPr>
          <p:cNvPicPr>
            <a:picLocks noGrp="1" noChangeAspect="1"/>
          </p:cNvPicPr>
          <p:nvPr>
            <p:ph idx="1"/>
          </p:nvPr>
        </p:nvPicPr>
        <p:blipFill>
          <a:blip r:embed="rId2"/>
          <a:stretch>
            <a:fillRect/>
          </a:stretch>
        </p:blipFill>
        <p:spPr>
          <a:xfrm>
            <a:off x="2507530" y="1690688"/>
            <a:ext cx="5769204" cy="4351338"/>
          </a:xfrm>
          <a:prstGeom prst="rect">
            <a:avLst/>
          </a:prstGeom>
        </p:spPr>
      </p:pic>
    </p:spTree>
    <p:extLst>
      <p:ext uri="{BB962C8B-B14F-4D97-AF65-F5344CB8AC3E}">
        <p14:creationId xmlns:p14="http://schemas.microsoft.com/office/powerpoint/2010/main" val="2732653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22AFC-3F94-88C3-DB0E-20554EC7B7EC}"/>
              </a:ext>
            </a:extLst>
          </p:cNvPr>
          <p:cNvSpPr>
            <a:spLocks noGrp="1"/>
          </p:cNvSpPr>
          <p:nvPr>
            <p:ph type="title"/>
          </p:nvPr>
        </p:nvSpPr>
        <p:spPr/>
        <p:txBody>
          <a:bodyPr/>
          <a:lstStyle/>
          <a:p>
            <a:r>
              <a:rPr lang="en-IN" b="1" dirty="0"/>
              <a:t>Abstract</a:t>
            </a:r>
          </a:p>
        </p:txBody>
      </p:sp>
      <p:sp>
        <p:nvSpPr>
          <p:cNvPr id="3" name="Content Placeholder 2">
            <a:extLst>
              <a:ext uri="{FF2B5EF4-FFF2-40B4-BE49-F238E27FC236}">
                <a16:creationId xmlns:a16="http://schemas.microsoft.com/office/drawing/2014/main" id="{F12940F8-EE1F-DF1C-7277-8741C28D27A8}"/>
              </a:ext>
            </a:extLst>
          </p:cNvPr>
          <p:cNvSpPr>
            <a:spLocks noGrp="1"/>
          </p:cNvSpPr>
          <p:nvPr>
            <p:ph idx="1"/>
          </p:nvPr>
        </p:nvSpPr>
        <p:spPr>
          <a:xfrm>
            <a:off x="838200" y="1442301"/>
            <a:ext cx="10515600" cy="4734662"/>
          </a:xfrm>
        </p:spPr>
        <p:txBody>
          <a:bodyPr>
            <a:normAutofit lnSpcReduction="10000"/>
          </a:bodyPr>
          <a:lstStyle/>
          <a:p>
            <a:pPr marL="0" indent="0">
              <a:buNone/>
            </a:pPr>
            <a:r>
              <a:rPr lang="en-GB" dirty="0"/>
              <a:t>This project is a comprehensive Employee Loan Management Portal designed to create a secure and efficient digital platform for both employees and administrators. It allows employees to apply for various loan products by submitting detailed forms and uploading required supporting documents through a user-friendly interface. For administrators, the portal provides a separate, secure dashboard where they can manage the entire process. They can search for applications, review submitted details, verify documents, and approve loans by updating key financial information. This system streamlines the complete workflow from the initial application to the final approval. To enhance the user experience, an integrated chatbot is included to provide instant support and answer frequently asked questions about the loan process.</a:t>
            </a:r>
            <a:endParaRPr lang="en-IN" dirty="0"/>
          </a:p>
        </p:txBody>
      </p:sp>
    </p:spTree>
    <p:extLst>
      <p:ext uri="{BB962C8B-B14F-4D97-AF65-F5344CB8AC3E}">
        <p14:creationId xmlns:p14="http://schemas.microsoft.com/office/powerpoint/2010/main" val="220612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E968-1D65-DE73-5770-1A45E36B3FEF}"/>
              </a:ext>
            </a:extLst>
          </p:cNvPr>
          <p:cNvSpPr>
            <a:spLocks noGrp="1"/>
          </p:cNvSpPr>
          <p:nvPr>
            <p:ph type="title"/>
          </p:nvPr>
        </p:nvSpPr>
        <p:spPr/>
        <p:txBody>
          <a:bodyPr/>
          <a:lstStyle/>
          <a:p>
            <a:r>
              <a:rPr lang="en-IN" b="1" dirty="0"/>
              <a:t>Proposed System</a:t>
            </a:r>
          </a:p>
        </p:txBody>
      </p:sp>
      <p:sp>
        <p:nvSpPr>
          <p:cNvPr id="3" name="Content Placeholder 2">
            <a:extLst>
              <a:ext uri="{FF2B5EF4-FFF2-40B4-BE49-F238E27FC236}">
                <a16:creationId xmlns:a16="http://schemas.microsoft.com/office/drawing/2014/main" id="{05ED3409-5D77-A03D-1137-ABA9369DD353}"/>
              </a:ext>
            </a:extLst>
          </p:cNvPr>
          <p:cNvSpPr>
            <a:spLocks noGrp="1"/>
          </p:cNvSpPr>
          <p:nvPr>
            <p:ph idx="1"/>
          </p:nvPr>
        </p:nvSpPr>
        <p:spPr>
          <a:xfrm>
            <a:off x="838200" y="1583704"/>
            <a:ext cx="10515600" cy="5033912"/>
          </a:xfrm>
        </p:spPr>
        <p:txBody>
          <a:bodyPr/>
          <a:lstStyle/>
          <a:p>
            <a:r>
              <a:rPr lang="en-GB" dirty="0"/>
              <a:t>Separate logins and dashboards for Employees and Administrators.</a:t>
            </a:r>
          </a:p>
          <a:p>
            <a:r>
              <a:rPr lang="en-GB" dirty="0"/>
              <a:t>Employees can apply for loans by filling out forms and uploading documents.</a:t>
            </a:r>
          </a:p>
          <a:p>
            <a:r>
              <a:rPr lang="en-GB" dirty="0"/>
              <a:t>Admins can search, review applications, and download documents via their dashboard.</a:t>
            </a:r>
          </a:p>
          <a:p>
            <a:r>
              <a:rPr lang="en-GB" dirty="0"/>
              <a:t>Admins approve loans by updating them with EMI and </a:t>
            </a:r>
            <a:r>
              <a:rPr lang="en-GB" dirty="0" err="1"/>
              <a:t>installment</a:t>
            </a:r>
            <a:r>
              <a:rPr lang="en-GB" dirty="0"/>
              <a:t> details.</a:t>
            </a:r>
          </a:p>
          <a:p>
            <a:r>
              <a:rPr lang="en-GB" dirty="0"/>
              <a:t>Employees can track the status of their loan application ('Pending' or 'Approved’).</a:t>
            </a:r>
          </a:p>
          <a:p>
            <a:r>
              <a:rPr lang="en-GB" dirty="0"/>
              <a:t>An integrated chatbot assists users with frequently asked questions.</a:t>
            </a:r>
          </a:p>
          <a:p>
            <a:endParaRPr lang="en-IN" dirty="0"/>
          </a:p>
        </p:txBody>
      </p:sp>
    </p:spTree>
    <p:extLst>
      <p:ext uri="{BB962C8B-B14F-4D97-AF65-F5344CB8AC3E}">
        <p14:creationId xmlns:p14="http://schemas.microsoft.com/office/powerpoint/2010/main" val="2268143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D5B35-56C5-3DAD-E5AC-0C092CFDBC17}"/>
              </a:ext>
            </a:extLst>
          </p:cNvPr>
          <p:cNvSpPr>
            <a:spLocks noGrp="1"/>
          </p:cNvSpPr>
          <p:nvPr>
            <p:ph type="title"/>
          </p:nvPr>
        </p:nvSpPr>
        <p:spPr/>
        <p:txBody>
          <a:bodyPr/>
          <a:lstStyle/>
          <a:p>
            <a:r>
              <a:rPr lang="en-IN" b="1" dirty="0"/>
              <a:t>Technology Stack</a:t>
            </a:r>
          </a:p>
        </p:txBody>
      </p:sp>
      <p:sp>
        <p:nvSpPr>
          <p:cNvPr id="3" name="Content Placeholder 2">
            <a:extLst>
              <a:ext uri="{FF2B5EF4-FFF2-40B4-BE49-F238E27FC236}">
                <a16:creationId xmlns:a16="http://schemas.microsoft.com/office/drawing/2014/main" id="{8548CD62-26EB-5501-4377-49A0535B1FCF}"/>
              </a:ext>
            </a:extLst>
          </p:cNvPr>
          <p:cNvSpPr>
            <a:spLocks noGrp="1"/>
          </p:cNvSpPr>
          <p:nvPr>
            <p:ph idx="1"/>
          </p:nvPr>
        </p:nvSpPr>
        <p:spPr/>
        <p:txBody>
          <a:bodyPr>
            <a:normAutofit fontScale="92500" lnSpcReduction="10000"/>
          </a:bodyPr>
          <a:lstStyle/>
          <a:p>
            <a:pPr marL="0" indent="0">
              <a:buNone/>
            </a:pPr>
            <a:r>
              <a:rPr lang="en-IN" b="1" dirty="0"/>
              <a:t>Front-End:</a:t>
            </a:r>
          </a:p>
          <a:p>
            <a:r>
              <a:rPr lang="en-GB" b="1" dirty="0"/>
              <a:t>JavaScript Library/Framework: </a:t>
            </a:r>
            <a:r>
              <a:rPr lang="en-GB" dirty="0"/>
              <a:t>React.js </a:t>
            </a:r>
          </a:p>
          <a:p>
            <a:r>
              <a:rPr lang="en-GB" b="1" dirty="0"/>
              <a:t>Routing: </a:t>
            </a:r>
            <a:r>
              <a:rPr lang="en-GB" dirty="0"/>
              <a:t>React Router is used for client-side navigation within the application.</a:t>
            </a:r>
          </a:p>
          <a:p>
            <a:pPr marL="0" indent="0">
              <a:buNone/>
            </a:pPr>
            <a:r>
              <a:rPr lang="en-GB" b="1" dirty="0"/>
              <a:t>Back-End:</a:t>
            </a:r>
          </a:p>
          <a:p>
            <a:r>
              <a:rPr lang="en-GB" b="1" dirty="0"/>
              <a:t>Runtime Environment: </a:t>
            </a:r>
            <a:r>
              <a:rPr lang="en-GB" dirty="0"/>
              <a:t>Node.js</a:t>
            </a:r>
          </a:p>
          <a:p>
            <a:r>
              <a:rPr lang="en-GB" b="1" dirty="0"/>
              <a:t>Web </a:t>
            </a:r>
            <a:r>
              <a:rPr lang="en-GB" b="1" dirty="0" err="1"/>
              <a:t>Framework:</a:t>
            </a:r>
            <a:r>
              <a:rPr lang="en-GB" dirty="0" err="1"/>
              <a:t>Express.js</a:t>
            </a:r>
            <a:endParaRPr lang="en-GB" dirty="0"/>
          </a:p>
          <a:p>
            <a:pPr marL="0" indent="0">
              <a:buNone/>
            </a:pPr>
            <a:r>
              <a:rPr lang="en-GB" b="1" dirty="0"/>
              <a:t>Middleware:</a:t>
            </a:r>
          </a:p>
          <a:p>
            <a:r>
              <a:rPr lang="en-GB" b="1" dirty="0"/>
              <a:t>CORS: </a:t>
            </a:r>
            <a:r>
              <a:rPr lang="en-GB" dirty="0"/>
              <a:t>Used to enable Cross-Origin Resource Sharing.    </a:t>
            </a:r>
          </a:p>
          <a:p>
            <a:r>
              <a:rPr lang="en-GB" b="1" dirty="0" err="1"/>
              <a:t>Multer:</a:t>
            </a:r>
            <a:r>
              <a:rPr lang="en-GB" dirty="0" err="1"/>
              <a:t>Used</a:t>
            </a:r>
            <a:r>
              <a:rPr lang="en-GB" dirty="0"/>
              <a:t> for handling multipart/form-data, primarily for file uploads.</a:t>
            </a:r>
          </a:p>
        </p:txBody>
      </p:sp>
    </p:spTree>
    <p:extLst>
      <p:ext uri="{BB962C8B-B14F-4D97-AF65-F5344CB8AC3E}">
        <p14:creationId xmlns:p14="http://schemas.microsoft.com/office/powerpoint/2010/main" val="2883887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C5400-9C9F-E2EC-0E55-BCA19F1BB3A2}"/>
              </a:ext>
            </a:extLst>
          </p:cNvPr>
          <p:cNvSpPr>
            <a:spLocks noGrp="1"/>
          </p:cNvSpPr>
          <p:nvPr>
            <p:ph type="title"/>
          </p:nvPr>
        </p:nvSpPr>
        <p:spPr/>
        <p:txBody>
          <a:bodyPr/>
          <a:lstStyle/>
          <a:p>
            <a:r>
              <a:rPr lang="en-IN" b="1" dirty="0"/>
              <a:t>Technology Stack</a:t>
            </a:r>
            <a:endParaRPr lang="en-IN" dirty="0"/>
          </a:p>
        </p:txBody>
      </p:sp>
      <p:sp>
        <p:nvSpPr>
          <p:cNvPr id="3" name="Content Placeholder 2">
            <a:extLst>
              <a:ext uri="{FF2B5EF4-FFF2-40B4-BE49-F238E27FC236}">
                <a16:creationId xmlns:a16="http://schemas.microsoft.com/office/drawing/2014/main" id="{CAAF57E5-C91D-3235-C407-A5A3B89BD243}"/>
              </a:ext>
            </a:extLst>
          </p:cNvPr>
          <p:cNvSpPr>
            <a:spLocks noGrp="1"/>
          </p:cNvSpPr>
          <p:nvPr>
            <p:ph idx="1"/>
          </p:nvPr>
        </p:nvSpPr>
        <p:spPr/>
        <p:txBody>
          <a:bodyPr/>
          <a:lstStyle/>
          <a:p>
            <a:pPr marL="0" indent="0">
              <a:buNone/>
            </a:pPr>
            <a:r>
              <a:rPr lang="en-GB" b="1" dirty="0"/>
              <a:t>Database:</a:t>
            </a:r>
          </a:p>
          <a:p>
            <a:r>
              <a:rPr lang="en-GB" b="1" dirty="0"/>
              <a:t>Database System: </a:t>
            </a:r>
            <a:r>
              <a:rPr lang="en-GB" dirty="0"/>
              <a:t>MongoDB</a:t>
            </a:r>
          </a:p>
          <a:p>
            <a:r>
              <a:rPr lang="en-GB" b="1" dirty="0"/>
              <a:t>ODM (Object Data </a:t>
            </a:r>
            <a:r>
              <a:rPr lang="en-GB" b="1" dirty="0" err="1"/>
              <a:t>Modeling</a:t>
            </a:r>
            <a:r>
              <a:rPr lang="en-GB" b="1" dirty="0"/>
              <a:t>) Library: </a:t>
            </a:r>
            <a:r>
              <a:rPr lang="en-GB" dirty="0"/>
              <a:t>Mongoose is used to model and interact with the MongoDB database.</a:t>
            </a:r>
            <a:endParaRPr lang="en-IN" dirty="0"/>
          </a:p>
        </p:txBody>
      </p:sp>
    </p:spTree>
    <p:extLst>
      <p:ext uri="{BB962C8B-B14F-4D97-AF65-F5344CB8AC3E}">
        <p14:creationId xmlns:p14="http://schemas.microsoft.com/office/powerpoint/2010/main" val="280912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FA626-DC76-83E6-0559-8B520ADFEAE9}"/>
              </a:ext>
            </a:extLst>
          </p:cNvPr>
          <p:cNvSpPr>
            <a:spLocks noGrp="1"/>
          </p:cNvSpPr>
          <p:nvPr>
            <p:ph type="title"/>
          </p:nvPr>
        </p:nvSpPr>
        <p:spPr/>
        <p:txBody>
          <a:bodyPr/>
          <a:lstStyle/>
          <a:p>
            <a:r>
              <a:rPr lang="en-IN" b="1" dirty="0"/>
              <a:t>Use Case Diagram</a:t>
            </a:r>
          </a:p>
        </p:txBody>
      </p:sp>
      <p:pic>
        <p:nvPicPr>
          <p:cNvPr id="5" name="Content Placeholder 4">
            <a:extLst>
              <a:ext uri="{FF2B5EF4-FFF2-40B4-BE49-F238E27FC236}">
                <a16:creationId xmlns:a16="http://schemas.microsoft.com/office/drawing/2014/main" id="{60B9D43B-8668-AF70-6640-1FE40C53A924}"/>
              </a:ext>
            </a:extLst>
          </p:cNvPr>
          <p:cNvPicPr>
            <a:picLocks noGrp="1" noChangeAspect="1"/>
          </p:cNvPicPr>
          <p:nvPr>
            <p:ph idx="1"/>
          </p:nvPr>
        </p:nvPicPr>
        <p:blipFill>
          <a:blip r:embed="rId2"/>
          <a:stretch>
            <a:fillRect/>
          </a:stretch>
        </p:blipFill>
        <p:spPr>
          <a:xfrm>
            <a:off x="3108359" y="1825625"/>
            <a:ext cx="5975282" cy="4351338"/>
          </a:xfrm>
          <a:prstGeom prst="rect">
            <a:avLst/>
          </a:prstGeom>
        </p:spPr>
      </p:pic>
    </p:spTree>
    <p:extLst>
      <p:ext uri="{BB962C8B-B14F-4D97-AF65-F5344CB8AC3E}">
        <p14:creationId xmlns:p14="http://schemas.microsoft.com/office/powerpoint/2010/main" val="3759064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9E530-37CC-1E6D-2021-358F7C8AD902}"/>
              </a:ext>
            </a:extLst>
          </p:cNvPr>
          <p:cNvSpPr>
            <a:spLocks noGrp="1"/>
          </p:cNvSpPr>
          <p:nvPr>
            <p:ph type="title"/>
          </p:nvPr>
        </p:nvSpPr>
        <p:spPr/>
        <p:txBody>
          <a:bodyPr/>
          <a:lstStyle/>
          <a:p>
            <a:r>
              <a:rPr lang="en-IN" b="1" dirty="0"/>
              <a:t>ER Diagram</a:t>
            </a:r>
          </a:p>
        </p:txBody>
      </p:sp>
      <p:pic>
        <p:nvPicPr>
          <p:cNvPr id="5" name="Content Placeholder 4">
            <a:extLst>
              <a:ext uri="{FF2B5EF4-FFF2-40B4-BE49-F238E27FC236}">
                <a16:creationId xmlns:a16="http://schemas.microsoft.com/office/drawing/2014/main" id="{583E30D4-9226-1D04-BC7B-01405D96259C}"/>
              </a:ext>
            </a:extLst>
          </p:cNvPr>
          <p:cNvPicPr>
            <a:picLocks noGrp="1" noChangeAspect="1"/>
          </p:cNvPicPr>
          <p:nvPr>
            <p:ph idx="1"/>
          </p:nvPr>
        </p:nvPicPr>
        <p:blipFill>
          <a:blip r:embed="rId2"/>
          <a:stretch>
            <a:fillRect/>
          </a:stretch>
        </p:blipFill>
        <p:spPr>
          <a:xfrm>
            <a:off x="2045615" y="1338606"/>
            <a:ext cx="6730739" cy="4838357"/>
          </a:xfrm>
          <a:prstGeom prst="rect">
            <a:avLst/>
          </a:prstGeom>
        </p:spPr>
      </p:pic>
    </p:spTree>
    <p:extLst>
      <p:ext uri="{BB962C8B-B14F-4D97-AF65-F5344CB8AC3E}">
        <p14:creationId xmlns:p14="http://schemas.microsoft.com/office/powerpoint/2010/main" val="74372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73A71-737E-FADF-F702-C0E1B5F18817}"/>
              </a:ext>
            </a:extLst>
          </p:cNvPr>
          <p:cNvSpPr>
            <a:spLocks noGrp="1"/>
          </p:cNvSpPr>
          <p:nvPr>
            <p:ph type="title"/>
          </p:nvPr>
        </p:nvSpPr>
        <p:spPr/>
        <p:txBody>
          <a:bodyPr/>
          <a:lstStyle/>
          <a:p>
            <a:r>
              <a:rPr lang="en-IN" b="1" dirty="0"/>
              <a:t>Project Visuals</a:t>
            </a:r>
          </a:p>
        </p:txBody>
      </p:sp>
      <p:pic>
        <p:nvPicPr>
          <p:cNvPr id="5" name="Content Placeholder 4">
            <a:extLst>
              <a:ext uri="{FF2B5EF4-FFF2-40B4-BE49-F238E27FC236}">
                <a16:creationId xmlns:a16="http://schemas.microsoft.com/office/drawing/2014/main" id="{B550726E-3C74-1708-6B18-17EEFE446513}"/>
              </a:ext>
            </a:extLst>
          </p:cNvPr>
          <p:cNvPicPr>
            <a:picLocks noGrp="1" noChangeAspect="1"/>
          </p:cNvPicPr>
          <p:nvPr>
            <p:ph idx="1"/>
          </p:nvPr>
        </p:nvPicPr>
        <p:blipFill>
          <a:blip r:embed="rId2"/>
          <a:stretch>
            <a:fillRect/>
          </a:stretch>
        </p:blipFill>
        <p:spPr>
          <a:xfrm>
            <a:off x="509047" y="1825625"/>
            <a:ext cx="3912124" cy="3764470"/>
          </a:xfrm>
          <a:prstGeom prst="rect">
            <a:avLst/>
          </a:prstGeom>
        </p:spPr>
      </p:pic>
      <p:pic>
        <p:nvPicPr>
          <p:cNvPr id="7" name="Picture 6">
            <a:extLst>
              <a:ext uri="{FF2B5EF4-FFF2-40B4-BE49-F238E27FC236}">
                <a16:creationId xmlns:a16="http://schemas.microsoft.com/office/drawing/2014/main" id="{D033A62B-82F2-BAA8-169D-9411099F315F}"/>
              </a:ext>
            </a:extLst>
          </p:cNvPr>
          <p:cNvPicPr>
            <a:picLocks noChangeAspect="1"/>
          </p:cNvPicPr>
          <p:nvPr/>
        </p:nvPicPr>
        <p:blipFill>
          <a:blip r:embed="rId3"/>
          <a:stretch>
            <a:fillRect/>
          </a:stretch>
        </p:blipFill>
        <p:spPr>
          <a:xfrm>
            <a:off x="4572000" y="1825626"/>
            <a:ext cx="3714161" cy="3780187"/>
          </a:xfrm>
          <a:prstGeom prst="rect">
            <a:avLst/>
          </a:prstGeom>
        </p:spPr>
      </p:pic>
      <p:pic>
        <p:nvPicPr>
          <p:cNvPr id="9" name="Picture 8">
            <a:extLst>
              <a:ext uri="{FF2B5EF4-FFF2-40B4-BE49-F238E27FC236}">
                <a16:creationId xmlns:a16="http://schemas.microsoft.com/office/drawing/2014/main" id="{D09FEC9E-0070-0917-82A5-AAD171ED7B0F}"/>
              </a:ext>
            </a:extLst>
          </p:cNvPr>
          <p:cNvPicPr>
            <a:picLocks noChangeAspect="1"/>
          </p:cNvPicPr>
          <p:nvPr/>
        </p:nvPicPr>
        <p:blipFill>
          <a:blip r:embed="rId4"/>
          <a:stretch>
            <a:fillRect/>
          </a:stretch>
        </p:blipFill>
        <p:spPr>
          <a:xfrm>
            <a:off x="8436990" y="1825625"/>
            <a:ext cx="3459034" cy="3670201"/>
          </a:xfrm>
          <a:prstGeom prst="rect">
            <a:avLst/>
          </a:prstGeom>
        </p:spPr>
      </p:pic>
    </p:spTree>
    <p:extLst>
      <p:ext uri="{BB962C8B-B14F-4D97-AF65-F5344CB8AC3E}">
        <p14:creationId xmlns:p14="http://schemas.microsoft.com/office/powerpoint/2010/main" val="3266120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F535B-FCF1-CFDD-FD39-97E85AA84020}"/>
              </a:ext>
            </a:extLst>
          </p:cNvPr>
          <p:cNvSpPr>
            <a:spLocks noGrp="1"/>
          </p:cNvSpPr>
          <p:nvPr>
            <p:ph type="title"/>
          </p:nvPr>
        </p:nvSpPr>
        <p:spPr/>
        <p:txBody>
          <a:bodyPr/>
          <a:lstStyle/>
          <a:p>
            <a:r>
              <a:rPr lang="en-IN" b="1" dirty="0"/>
              <a:t>User Model</a:t>
            </a:r>
          </a:p>
        </p:txBody>
      </p:sp>
      <p:pic>
        <p:nvPicPr>
          <p:cNvPr id="5" name="Content Placeholder 4">
            <a:extLst>
              <a:ext uri="{FF2B5EF4-FFF2-40B4-BE49-F238E27FC236}">
                <a16:creationId xmlns:a16="http://schemas.microsoft.com/office/drawing/2014/main" id="{AA3E0D49-2E7E-A1BD-CB03-0214D904B3B3}"/>
              </a:ext>
            </a:extLst>
          </p:cNvPr>
          <p:cNvPicPr>
            <a:picLocks noGrp="1" noChangeAspect="1"/>
          </p:cNvPicPr>
          <p:nvPr>
            <p:ph idx="1"/>
          </p:nvPr>
        </p:nvPicPr>
        <p:blipFill>
          <a:blip r:embed="rId2"/>
          <a:stretch>
            <a:fillRect/>
          </a:stretch>
        </p:blipFill>
        <p:spPr>
          <a:xfrm>
            <a:off x="747810" y="1580528"/>
            <a:ext cx="4465213" cy="4351338"/>
          </a:xfrm>
          <a:prstGeom prst="rect">
            <a:avLst/>
          </a:prstGeom>
        </p:spPr>
      </p:pic>
      <p:pic>
        <p:nvPicPr>
          <p:cNvPr id="7" name="Picture 6">
            <a:extLst>
              <a:ext uri="{FF2B5EF4-FFF2-40B4-BE49-F238E27FC236}">
                <a16:creationId xmlns:a16="http://schemas.microsoft.com/office/drawing/2014/main" id="{5DCAF80D-3166-68E0-9844-B5D7800E2F8B}"/>
              </a:ext>
            </a:extLst>
          </p:cNvPr>
          <p:cNvPicPr>
            <a:picLocks noChangeAspect="1"/>
          </p:cNvPicPr>
          <p:nvPr/>
        </p:nvPicPr>
        <p:blipFill>
          <a:blip r:embed="rId3"/>
          <a:stretch>
            <a:fillRect/>
          </a:stretch>
        </p:blipFill>
        <p:spPr>
          <a:xfrm>
            <a:off x="5844618" y="1580528"/>
            <a:ext cx="5188671" cy="4351338"/>
          </a:xfrm>
          <a:prstGeom prst="rect">
            <a:avLst/>
          </a:prstGeom>
        </p:spPr>
      </p:pic>
    </p:spTree>
    <p:extLst>
      <p:ext uri="{BB962C8B-B14F-4D97-AF65-F5344CB8AC3E}">
        <p14:creationId xmlns:p14="http://schemas.microsoft.com/office/powerpoint/2010/main" val="1376427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322</Words>
  <Application>Microsoft Office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InsurAI – Corporate Policy Automation and Intelligence System</vt:lpstr>
      <vt:lpstr>Abstract</vt:lpstr>
      <vt:lpstr>Proposed System</vt:lpstr>
      <vt:lpstr>Technology Stack</vt:lpstr>
      <vt:lpstr>Technology Stack</vt:lpstr>
      <vt:lpstr>Use Case Diagram</vt:lpstr>
      <vt:lpstr>ER Diagram</vt:lpstr>
      <vt:lpstr>Project Visuals</vt:lpstr>
      <vt:lpstr>User Model</vt:lpstr>
      <vt:lpstr>Employee Loan Form</vt:lpstr>
      <vt:lpstr>Admin Login Page</vt:lpstr>
      <vt:lpstr>Admin Dashboard</vt:lpstr>
      <vt:lpstr>ChatBot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swetha kasam</dc:creator>
  <cp:lastModifiedBy>swetha kasam</cp:lastModifiedBy>
  <cp:revision>1</cp:revision>
  <dcterms:created xsi:type="dcterms:W3CDTF">2025-10-08T09:56:40Z</dcterms:created>
  <dcterms:modified xsi:type="dcterms:W3CDTF">2025-10-08T10:57:55Z</dcterms:modified>
</cp:coreProperties>
</file>

<file path=docProps/thumbnail.jpeg>
</file>